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  <p:sldMasterId id="214748368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20" roundtripDataSignature="AMtx7mhN0vqx5yYFbHjsQP1v5w1R0naw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20.jpg>
</file>

<file path=ppt/media/image21.jpg>
</file>

<file path=ppt/media/image22.gif>
</file>

<file path=ppt/media/image23.gif>
</file>

<file path=ppt/media/image24.png>
</file>

<file path=ppt/media/image25.gif>
</file>

<file path=ppt/media/image26.gif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gif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e2f798f3a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e2f798f3a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e2f798f3a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e2f798f3a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e2f798f3a5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e2f798f3a5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2f798f3a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2f798f3a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e2f798f3a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e2f798f3a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2f798f3a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2f798f3a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e2f798f3a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e2f798f3a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e2f798f3a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e2f798f3a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2f798f3a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e2f798f3a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e2f798f3a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e2f798f3a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2f798f3a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e2f798f3a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Relationship Id="rId4" Type="http://schemas.openxmlformats.org/officeDocument/2006/relationships/image" Target="../media/image8.jpg"/><Relationship Id="rId5" Type="http://schemas.openxmlformats.org/officeDocument/2006/relationships/image" Target="../media/image6.jpg"/><Relationship Id="rId6" Type="http://schemas.openxmlformats.org/officeDocument/2006/relationships/image" Target="../media/image10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bg>
      <p:bgPr>
        <a:solidFill>
          <a:schemeClr val="lt2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2f798f3a5_0_19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ge2f798f3a5_0_19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8" name="Google Shape;158;ge2f798f3a5_0_1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ge2f798f3a5_0_19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ge2f798f3a5_0_19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1" name="Google Shape;161;ge2f798f3a5_0_19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2" name="Google Shape;162;ge2f798f3a5_0_19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9" name="Google Shape;16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1" name="Google Shape;18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" name="Google Shape;18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5" name="Google Shape;18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8" name="Google Shape;188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9" name="Google Shape;18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2" name="Google Shape;1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6" name="Google Shape;196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7" name="Google Shape;197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" name="Google Shape;1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01" name="Google Shape;20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4" name="Google Shape;204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" name="Google Shape;20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4" name="Google Shape;214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5" name="Google Shape;215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17" name="Google Shape;217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8" name="Google Shape;21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20" name="Google Shape;22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1" name="Google Shape;221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5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png"/><Relationship Id="rId4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towardsdatascience.com/the-mostly-complete-chart-of-neural-networks-explained-3fb6f2367464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6.gif"/><Relationship Id="rId4" Type="http://schemas.openxmlformats.org/officeDocument/2006/relationships/image" Target="../media/image2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gif"/><Relationship Id="rId4" Type="http://schemas.openxmlformats.org/officeDocument/2006/relationships/image" Target="../media/image2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2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1"/>
          <p:cNvSpPr txBox="1"/>
          <p:nvPr>
            <p:ph idx="2" type="title"/>
          </p:nvPr>
        </p:nvSpPr>
        <p:spPr>
          <a:xfrm>
            <a:off x="1959551" y="316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Neural networks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2f798f3a5_0_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Some examples of layouts</a:t>
            </a:r>
            <a:endParaRPr sz="3700"/>
          </a:p>
        </p:txBody>
      </p:sp>
      <p:pic>
        <p:nvPicPr>
          <p:cNvPr id="299" name="Google Shape;299;ge2f798f3a5_0_70"/>
          <p:cNvPicPr preferRelativeResize="0"/>
          <p:nvPr/>
        </p:nvPicPr>
        <p:blipFill rotWithShape="1">
          <a:blip r:embed="rId3">
            <a:alphaModFix/>
          </a:blip>
          <a:srcRect b="-12363" l="0" r="0" t="19616"/>
          <a:stretch/>
        </p:blipFill>
        <p:spPr>
          <a:xfrm>
            <a:off x="5485375" y="1943100"/>
            <a:ext cx="3313350" cy="248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ge2f798f3a5_0_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5053" y="1429375"/>
            <a:ext cx="4054125" cy="2866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Google Shape;301;ge2f798f3a5_0_70"/>
          <p:cNvCxnSpPr/>
          <p:nvPr/>
        </p:nvCxnSpPr>
        <p:spPr>
          <a:xfrm>
            <a:off x="2340355" y="1758575"/>
            <a:ext cx="26400" cy="21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ge2f798f3a5_0_70"/>
          <p:cNvCxnSpPr/>
          <p:nvPr/>
        </p:nvCxnSpPr>
        <p:spPr>
          <a:xfrm>
            <a:off x="3330955" y="1834775"/>
            <a:ext cx="26400" cy="21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ge2f798f3a5_0_70"/>
          <p:cNvCxnSpPr/>
          <p:nvPr/>
        </p:nvCxnSpPr>
        <p:spPr>
          <a:xfrm>
            <a:off x="4194620" y="1689325"/>
            <a:ext cx="27300" cy="24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ge2f798f3a5_0_70"/>
          <p:cNvCxnSpPr/>
          <p:nvPr/>
        </p:nvCxnSpPr>
        <p:spPr>
          <a:xfrm>
            <a:off x="6459455" y="1689325"/>
            <a:ext cx="26400" cy="21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ge2f798f3a5_0_70"/>
          <p:cNvCxnSpPr/>
          <p:nvPr/>
        </p:nvCxnSpPr>
        <p:spPr>
          <a:xfrm>
            <a:off x="1299089" y="1689313"/>
            <a:ext cx="27300" cy="24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ge2f798f3a5_0_70"/>
          <p:cNvCxnSpPr/>
          <p:nvPr/>
        </p:nvCxnSpPr>
        <p:spPr>
          <a:xfrm>
            <a:off x="8492589" y="1560600"/>
            <a:ext cx="27300" cy="24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ge2f798f3a5_0_70"/>
          <p:cNvCxnSpPr/>
          <p:nvPr/>
        </p:nvCxnSpPr>
        <p:spPr>
          <a:xfrm>
            <a:off x="7139911" y="1587045"/>
            <a:ext cx="26400" cy="21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ge2f798f3a5_0_70"/>
          <p:cNvCxnSpPr/>
          <p:nvPr/>
        </p:nvCxnSpPr>
        <p:spPr>
          <a:xfrm>
            <a:off x="7816261" y="1587045"/>
            <a:ext cx="26400" cy="21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ge2f798f3a5_0_70"/>
          <p:cNvCxnSpPr/>
          <p:nvPr/>
        </p:nvCxnSpPr>
        <p:spPr>
          <a:xfrm>
            <a:off x="5779005" y="1689325"/>
            <a:ext cx="26400" cy="21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e2f798f3a5_0_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How to train a neural network</a:t>
            </a:r>
            <a:endParaRPr sz="3600"/>
          </a:p>
        </p:txBody>
      </p:sp>
      <p:sp>
        <p:nvSpPr>
          <p:cNvPr id="315" name="Google Shape;315;ge2f798f3a5_0_76"/>
          <p:cNvSpPr txBox="1"/>
          <p:nvPr>
            <p:ph idx="4294967295" type="subTitle"/>
          </p:nvPr>
        </p:nvSpPr>
        <p:spPr>
          <a:xfrm>
            <a:off x="727950" y="1445525"/>
            <a:ext cx="76182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take the dataset and perform the train/test split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</a:t>
            </a:r>
            <a:r>
              <a:rPr lang="en"/>
              <a:t>training</a:t>
            </a:r>
            <a:r>
              <a:rPr lang="en"/>
              <a:t> set is also split in several smaller sets called “batches”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</a:t>
            </a:r>
            <a:r>
              <a:rPr lang="en"/>
              <a:t>first</a:t>
            </a:r>
            <a:r>
              <a:rPr lang="en"/>
              <a:t> batch is exposed to the neural network to determine the parameters.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Then, the batch is sent to the network in order to continue optimizing the parameters starting from the best </a:t>
            </a:r>
            <a:r>
              <a:rPr lang="en"/>
              <a:t>parameters</a:t>
            </a:r>
            <a:r>
              <a:rPr lang="en"/>
              <a:t> of the previous batch.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Once all the batches are exposed to the network, is completes one “epoch”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Several epochs are </a:t>
            </a:r>
            <a:r>
              <a:rPr lang="en"/>
              <a:t>run</a:t>
            </a:r>
            <a:r>
              <a:rPr lang="en"/>
              <a:t> until the error doesn’t decrease beyond a threshold.</a:t>
            </a:r>
            <a:endParaRPr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6" name="Google Shape;316;ge2f798f3a5_0_76"/>
          <p:cNvGrpSpPr/>
          <p:nvPr/>
        </p:nvGrpSpPr>
        <p:grpSpPr>
          <a:xfrm>
            <a:off x="1616475" y="1986731"/>
            <a:ext cx="6055625" cy="2502694"/>
            <a:chOff x="1650200" y="1988356"/>
            <a:chExt cx="6055625" cy="2502694"/>
          </a:xfrm>
        </p:grpSpPr>
        <p:grpSp>
          <p:nvGrpSpPr>
            <p:cNvPr id="317" name="Google Shape;317;ge2f798f3a5_0_76"/>
            <p:cNvGrpSpPr/>
            <p:nvPr/>
          </p:nvGrpSpPr>
          <p:grpSpPr>
            <a:xfrm>
              <a:off x="1650200" y="1988356"/>
              <a:ext cx="6055625" cy="1712169"/>
              <a:chOff x="1574000" y="3359956"/>
              <a:chExt cx="6055625" cy="1712169"/>
            </a:xfrm>
          </p:grpSpPr>
          <p:sp>
            <p:nvSpPr>
              <p:cNvPr id="318" name="Google Shape;318;ge2f798f3a5_0_76"/>
              <p:cNvSpPr/>
              <p:nvPr/>
            </p:nvSpPr>
            <p:spPr>
              <a:xfrm>
                <a:off x="1574000" y="3464725"/>
                <a:ext cx="738300" cy="16074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19" name="Google Shape;319;ge2f798f3a5_0_76"/>
              <p:cNvCxnSpPr/>
              <p:nvPr/>
            </p:nvCxnSpPr>
            <p:spPr>
              <a:xfrm>
                <a:off x="2464700" y="4344625"/>
                <a:ext cx="904800" cy="60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20" name="Google Shape;320;ge2f798f3a5_0_76"/>
              <p:cNvSpPr/>
              <p:nvPr/>
            </p:nvSpPr>
            <p:spPr>
              <a:xfrm>
                <a:off x="3429000" y="3464725"/>
                <a:ext cx="738300" cy="10479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ge2f798f3a5_0_76"/>
              <p:cNvSpPr/>
              <p:nvPr/>
            </p:nvSpPr>
            <p:spPr>
              <a:xfrm>
                <a:off x="3429000" y="4681525"/>
                <a:ext cx="738300" cy="3906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22" name="Google Shape;322;ge2f798f3a5_0_76"/>
              <p:cNvCxnSpPr/>
              <p:nvPr/>
            </p:nvCxnSpPr>
            <p:spPr>
              <a:xfrm>
                <a:off x="4293500" y="4344625"/>
                <a:ext cx="904800" cy="60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23" name="Google Shape;323;ge2f798f3a5_0_76"/>
              <p:cNvSpPr/>
              <p:nvPr/>
            </p:nvSpPr>
            <p:spPr>
              <a:xfrm>
                <a:off x="5438775" y="3464725"/>
                <a:ext cx="738300" cy="2025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ge2f798f3a5_0_76"/>
              <p:cNvSpPr/>
              <p:nvPr/>
            </p:nvSpPr>
            <p:spPr>
              <a:xfrm>
                <a:off x="5438775" y="3769525"/>
                <a:ext cx="738300" cy="2025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ge2f798f3a5_0_76"/>
              <p:cNvSpPr/>
              <p:nvPr/>
            </p:nvSpPr>
            <p:spPr>
              <a:xfrm>
                <a:off x="5438775" y="4074325"/>
                <a:ext cx="738300" cy="2025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ge2f798f3a5_0_76"/>
              <p:cNvSpPr/>
              <p:nvPr/>
            </p:nvSpPr>
            <p:spPr>
              <a:xfrm>
                <a:off x="5438775" y="4379125"/>
                <a:ext cx="738300" cy="2025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ge2f798f3a5_0_76"/>
              <p:cNvSpPr/>
              <p:nvPr/>
            </p:nvSpPr>
            <p:spPr>
              <a:xfrm>
                <a:off x="5434013" y="4681525"/>
                <a:ext cx="738300" cy="3906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28" name="Google Shape;328;ge2f798f3a5_0_76"/>
              <p:cNvCxnSpPr>
                <a:stCxn id="323" idx="3"/>
                <a:endCxn id="324" idx="3"/>
              </p:cNvCxnSpPr>
              <p:nvPr/>
            </p:nvCxnSpPr>
            <p:spPr>
              <a:xfrm>
                <a:off x="6177075" y="3565975"/>
                <a:ext cx="600" cy="304800"/>
              </a:xfrm>
              <a:prstGeom prst="curvedConnector3">
                <a:avLst>
                  <a:gd fmla="val 39687500" name="adj1"/>
                </a:avLst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9" name="Google Shape;329;ge2f798f3a5_0_76"/>
              <p:cNvCxnSpPr>
                <a:stCxn id="325" idx="3"/>
                <a:endCxn id="326" idx="3"/>
              </p:cNvCxnSpPr>
              <p:nvPr/>
            </p:nvCxnSpPr>
            <p:spPr>
              <a:xfrm>
                <a:off x="6177075" y="4175575"/>
                <a:ext cx="600" cy="304800"/>
              </a:xfrm>
              <a:prstGeom prst="curvedConnector3">
                <a:avLst>
                  <a:gd fmla="val 39687500" name="adj1"/>
                </a:avLst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0" name="Google Shape;330;ge2f798f3a5_0_76"/>
              <p:cNvCxnSpPr>
                <a:stCxn id="324" idx="3"/>
                <a:endCxn id="325" idx="3"/>
              </p:cNvCxnSpPr>
              <p:nvPr/>
            </p:nvCxnSpPr>
            <p:spPr>
              <a:xfrm>
                <a:off x="6177075" y="3870775"/>
                <a:ext cx="600" cy="304800"/>
              </a:xfrm>
              <a:prstGeom prst="curvedConnector3">
                <a:avLst>
                  <a:gd fmla="val 39687500" name="adj1"/>
                </a:avLst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1" name="Google Shape;331;ge2f798f3a5_0_76"/>
              <p:cNvCxnSpPr/>
              <p:nvPr/>
            </p:nvCxnSpPr>
            <p:spPr>
              <a:xfrm flipH="1">
                <a:off x="6610250" y="3512350"/>
                <a:ext cx="12000" cy="10836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32" name="Google Shape;332;ge2f798f3a5_0_76"/>
              <p:cNvSpPr txBox="1"/>
              <p:nvPr/>
            </p:nvSpPr>
            <p:spPr>
              <a:xfrm>
                <a:off x="4700500" y="3359956"/>
                <a:ext cx="738300" cy="30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Lato"/>
                    <a:ea typeface="Lato"/>
                    <a:cs typeface="Lato"/>
                    <a:sym typeface="Lato"/>
                  </a:rPr>
                  <a:t>batch1</a:t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3" name="Google Shape;333;ge2f798f3a5_0_76"/>
              <p:cNvSpPr txBox="1"/>
              <p:nvPr/>
            </p:nvSpPr>
            <p:spPr>
              <a:xfrm>
                <a:off x="4700500" y="3669519"/>
                <a:ext cx="738300" cy="30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Lato"/>
                    <a:ea typeface="Lato"/>
                    <a:cs typeface="Lato"/>
                    <a:sym typeface="Lato"/>
                  </a:rPr>
                  <a:t>batch2</a:t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4" name="Google Shape;334;ge2f798f3a5_0_76"/>
              <p:cNvSpPr txBox="1"/>
              <p:nvPr/>
            </p:nvSpPr>
            <p:spPr>
              <a:xfrm>
                <a:off x="4700500" y="3969556"/>
                <a:ext cx="738300" cy="30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Lato"/>
                    <a:ea typeface="Lato"/>
                    <a:cs typeface="Lato"/>
                    <a:sym typeface="Lato"/>
                  </a:rPr>
                  <a:t>batch3</a:t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5" name="Google Shape;335;ge2f798f3a5_0_76"/>
              <p:cNvSpPr txBox="1"/>
              <p:nvPr/>
            </p:nvSpPr>
            <p:spPr>
              <a:xfrm>
                <a:off x="4700500" y="4274356"/>
                <a:ext cx="738300" cy="30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Lato"/>
                    <a:ea typeface="Lato"/>
                    <a:cs typeface="Lato"/>
                    <a:sym typeface="Lato"/>
                  </a:rPr>
                  <a:t>batch4</a:t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6" name="Google Shape;336;ge2f798f3a5_0_76"/>
              <p:cNvSpPr txBox="1"/>
              <p:nvPr/>
            </p:nvSpPr>
            <p:spPr>
              <a:xfrm>
                <a:off x="2752725" y="3655225"/>
                <a:ext cx="616800" cy="39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Lato"/>
                    <a:ea typeface="Lato"/>
                    <a:cs typeface="Lato"/>
                    <a:sym typeface="Lato"/>
                  </a:rPr>
                  <a:t>train</a:t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7" name="Google Shape;337;ge2f798f3a5_0_76"/>
              <p:cNvSpPr txBox="1"/>
              <p:nvPr/>
            </p:nvSpPr>
            <p:spPr>
              <a:xfrm>
                <a:off x="2752725" y="4645825"/>
                <a:ext cx="616800" cy="39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Lato"/>
                    <a:ea typeface="Lato"/>
                    <a:cs typeface="Lato"/>
                    <a:sym typeface="Lato"/>
                  </a:rPr>
                  <a:t>test</a:t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8" name="Google Shape;338;ge2f798f3a5_0_76"/>
              <p:cNvSpPr txBox="1"/>
              <p:nvPr/>
            </p:nvSpPr>
            <p:spPr>
              <a:xfrm>
                <a:off x="4733925" y="4645825"/>
                <a:ext cx="616800" cy="39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Lato"/>
                    <a:ea typeface="Lato"/>
                    <a:cs typeface="Lato"/>
                    <a:sym typeface="Lato"/>
                  </a:rPr>
                  <a:t>test</a:t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" name="Google Shape;339;ge2f798f3a5_0_76"/>
              <p:cNvSpPr txBox="1"/>
              <p:nvPr/>
            </p:nvSpPr>
            <p:spPr>
              <a:xfrm>
                <a:off x="6891325" y="3806500"/>
                <a:ext cx="738300" cy="42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Lato"/>
                    <a:ea typeface="Lato"/>
                    <a:cs typeface="Lato"/>
                    <a:sym typeface="Lato"/>
                  </a:rPr>
                  <a:t>epoch</a:t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pic>
          <p:nvPicPr>
            <p:cNvPr descr="\epsilon = \sum_{k}f(y_{k}-\hat{y}_{k})" id="340" name="Google Shape;340;ge2f798f3a5_0_7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7325" y="4033850"/>
              <a:ext cx="3381375" cy="457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e2f798f3a5_0_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Some types of neural networks and their applications</a:t>
            </a:r>
            <a:endParaRPr sz="2200"/>
          </a:p>
        </p:txBody>
      </p:sp>
      <p:sp>
        <p:nvSpPr>
          <p:cNvPr id="346" name="Google Shape;346;ge2f798f3a5_0_105"/>
          <p:cNvSpPr txBox="1"/>
          <p:nvPr>
            <p:ph idx="4294967295" type="subTitle"/>
          </p:nvPr>
        </p:nvSpPr>
        <p:spPr>
          <a:xfrm>
            <a:off x="793752" y="17596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Perceptron </a:t>
            </a:r>
            <a:r>
              <a:rPr lang="en" sz="1400"/>
              <a:t>(classification)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Convolutional ( image recognition, image segmentation 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Autoencoders ( non linear dimensionality reduction  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GAN ( fake data generation: images, text, video 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Recurrent LSTM ( predictive text, chatbots 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RBM ( recommendation systems 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Deep belief networks( image, text and video generation)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https://towardsdatascience.com/the-mostly-complete-chart-of-neural-networks-explained-3fb6f2367464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e2f798f3a5_0_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</p:txBody>
      </p:sp>
      <p:sp>
        <p:nvSpPr>
          <p:cNvPr id="234" name="Google Shape;234;ge2f798f3a5_0_6"/>
          <p:cNvSpPr txBox="1"/>
          <p:nvPr>
            <p:ph idx="4294967295" type="subTitle"/>
          </p:nvPr>
        </p:nvSpPr>
        <p:spPr>
          <a:xfrm>
            <a:off x="772477" y="17048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Neurona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is a neuron?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Neuron model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Multiple linear regression model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Neuron output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Activation functions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Neural network architecture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 examples of architectures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Training a neural network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 types of neural networks and applications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2f798f3a5_0_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Neuron</a:t>
            </a:r>
            <a:endParaRPr/>
          </a:p>
        </p:txBody>
      </p:sp>
      <p:sp>
        <p:nvSpPr>
          <p:cNvPr id="240" name="Google Shape;240;ge2f798f3a5_0_11"/>
          <p:cNvSpPr txBox="1"/>
          <p:nvPr>
            <p:ph idx="4294967295" type="subTitle"/>
          </p:nvPr>
        </p:nvSpPr>
        <p:spPr>
          <a:xfrm>
            <a:off x="634375" y="2301150"/>
            <a:ext cx="7688100" cy="26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Verdana"/>
              <a:buChar char="●"/>
            </a:pPr>
            <a:r>
              <a:rPr lang="en" sz="15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Nervous cell which has three main sections:</a:t>
            </a:r>
            <a:endParaRPr sz="15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Verdana"/>
              <a:buChar char="○"/>
            </a:pPr>
            <a:r>
              <a:rPr lang="en" sz="15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Nucleus</a:t>
            </a:r>
            <a:endParaRPr sz="15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Verdana"/>
              <a:buChar char="○"/>
            </a:pPr>
            <a:r>
              <a:rPr lang="en" sz="15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Axon </a:t>
            </a:r>
            <a:endParaRPr sz="15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Verdana"/>
              <a:buChar char="○"/>
            </a:pPr>
            <a:r>
              <a:rPr lang="en" sz="15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Terminal axon</a:t>
            </a:r>
            <a:endParaRPr sz="15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Verdana"/>
              <a:buChar char="●"/>
            </a:pPr>
            <a:r>
              <a:rPr lang="en" sz="15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cell takes electrical impulses from dendrites, which are sent to the nucleus. Then, the nucleus process them and sends another electrical signal through the axon to the terminal axon </a:t>
            </a:r>
            <a:endParaRPr sz="15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41" name="Google Shape;241;ge2f798f3a5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625" y="288526"/>
            <a:ext cx="3813251" cy="204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2f798f3a5_0_17"/>
          <p:cNvSpPr txBox="1"/>
          <p:nvPr>
            <p:ph type="title"/>
          </p:nvPr>
        </p:nvSpPr>
        <p:spPr>
          <a:xfrm>
            <a:off x="396000" y="2620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neural network?</a:t>
            </a:r>
            <a:endParaRPr/>
          </a:p>
        </p:txBody>
      </p:sp>
      <p:sp>
        <p:nvSpPr>
          <p:cNvPr id="247" name="Google Shape;247;ge2f798f3a5_0_17"/>
          <p:cNvSpPr txBox="1"/>
          <p:nvPr>
            <p:ph idx="4294967295" type="subTitle"/>
          </p:nvPr>
        </p:nvSpPr>
        <p:spPr>
          <a:xfrm>
            <a:off x="576200" y="1267575"/>
            <a:ext cx="76881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 set of connected neurons</a:t>
            </a:r>
            <a:endParaRPr sz="1800"/>
          </a:p>
        </p:txBody>
      </p:sp>
      <p:pic>
        <p:nvPicPr>
          <p:cNvPr id="248" name="Google Shape;248;ge2f798f3a5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263" y="2343150"/>
            <a:ext cx="3379476" cy="238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2f798f3a5_0_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Neuron model</a:t>
            </a:r>
            <a:endParaRPr sz="3000"/>
          </a:p>
        </p:txBody>
      </p:sp>
      <p:sp>
        <p:nvSpPr>
          <p:cNvPr id="254" name="Google Shape;254;ge2f798f3a5_0_23"/>
          <p:cNvSpPr txBox="1"/>
          <p:nvPr>
            <p:ph idx="4294967295" type="subTitle"/>
          </p:nvPr>
        </p:nvSpPr>
        <p:spPr>
          <a:xfrm>
            <a:off x="727950" y="2003675"/>
            <a:ext cx="7688100" cy="21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can model a neuron like a device which</a:t>
            </a:r>
            <a:r>
              <a:rPr lang="en" sz="1500"/>
              <a:t>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Gathers multiple inputs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Combines the inputs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Produces an output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2f798f3a5_0_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linear regression</a:t>
            </a:r>
            <a:endParaRPr/>
          </a:p>
        </p:txBody>
      </p:sp>
      <p:sp>
        <p:nvSpPr>
          <p:cNvPr id="260" name="Google Shape;260;ge2f798f3a5_0_35"/>
          <p:cNvSpPr txBox="1"/>
          <p:nvPr>
            <p:ph idx="4294967295" type="subTitle"/>
          </p:nvPr>
        </p:nvSpPr>
        <p:spPr>
          <a:xfrm>
            <a:off x="727952" y="14727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multiple linear regression is a model that takes several inputs </a:t>
            </a:r>
            <a:r>
              <a:rPr lang="en"/>
              <a:t>(x1, x2,....,xN) and returns an output.</a:t>
            </a:r>
            <a:endParaRPr/>
          </a:p>
        </p:txBody>
      </p:sp>
      <p:pic>
        <p:nvPicPr>
          <p:cNvPr descr="\hat y = \beta_{0} + \beta_{1} * x_{1} + \beta_{2} * x_{2} + ... + \beta_{N} * x_{N}" id="261" name="Google Shape;261;ge2f798f3a5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0950" y="2282400"/>
            <a:ext cx="5380900" cy="40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ge2f798f3a5_0_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0400" y="2996775"/>
            <a:ext cx="2659099" cy="1994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e2f798f3a5_0_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Neuron output</a:t>
            </a:r>
            <a:endParaRPr/>
          </a:p>
        </p:txBody>
      </p:sp>
      <p:sp>
        <p:nvSpPr>
          <p:cNvPr id="268" name="Google Shape;268;ge2f798f3a5_0_42"/>
          <p:cNvSpPr txBox="1"/>
          <p:nvPr>
            <p:ph idx="4294967295" type="subTitle"/>
          </p:nvPr>
        </p:nvSpPr>
        <p:spPr>
          <a:xfrm>
            <a:off x="727950" y="1932275"/>
            <a:ext cx="7688100" cy="21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Multiple linear regression:</a:t>
            </a:r>
            <a:r>
              <a:rPr lang="en"/>
              <a:t>:</a:t>
            </a:r>
            <a:endParaRPr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Neuron:</a:t>
            </a:r>
            <a:endParaRPr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\hat{y}=\beta_{0}+\beta_{1}*x_{1}+\beta_{2}*x_{2}+...+\beta_{n}*x_{n}" id="269" name="Google Shape;269;ge2f798f3a5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7275" y="2542000"/>
            <a:ext cx="4865074" cy="409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hat{z}=f(\beta_{0}+\beta_{1}*x_{1}+\beta_{2}*x_{2}+...+\beta_{n}*x_{n})" id="270" name="Google Shape;270;ge2f798f3a5_0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4575" y="3793375"/>
            <a:ext cx="601145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2f798f3a5_0_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Activation functions</a:t>
            </a:r>
            <a:endParaRPr sz="3000"/>
          </a:p>
        </p:txBody>
      </p:sp>
      <p:sp>
        <p:nvSpPr>
          <p:cNvPr id="276" name="Google Shape;276;ge2f798f3a5_0_49"/>
          <p:cNvSpPr txBox="1"/>
          <p:nvPr>
            <p:ph idx="4294967295" type="subTitle"/>
          </p:nvPr>
        </p:nvSpPr>
        <p:spPr>
          <a:xfrm>
            <a:off x="729450" y="1473300"/>
            <a:ext cx="7688100" cy="21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Sigmoid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Hyperbolic tangent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Softmax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RELU</a:t>
            </a:r>
            <a:endParaRPr/>
          </a:p>
        </p:txBody>
      </p:sp>
      <p:pic>
        <p:nvPicPr>
          <p:cNvPr id="277" name="Google Shape;277;ge2f798f3a5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450" y="3120525"/>
            <a:ext cx="3036099" cy="1518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ge2f798f3a5_0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1450" y="1478775"/>
            <a:ext cx="3036100" cy="139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e2f798f3a5_0_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Neural network architecture</a:t>
            </a:r>
            <a:endParaRPr sz="3400"/>
          </a:p>
        </p:txBody>
      </p:sp>
      <p:sp>
        <p:nvSpPr>
          <p:cNvPr id="284" name="Google Shape;284;ge2f798f3a5_0_56"/>
          <p:cNvSpPr txBox="1"/>
          <p:nvPr>
            <p:ph idx="4294967295" type="subTitle"/>
          </p:nvPr>
        </p:nvSpPr>
        <p:spPr>
          <a:xfrm>
            <a:off x="173600" y="1325050"/>
            <a:ext cx="8291700" cy="17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Is the arrangement of the neurons</a:t>
            </a:r>
            <a:endParaRPr/>
          </a:p>
        </p:txBody>
      </p:sp>
      <p:pic>
        <p:nvPicPr>
          <p:cNvPr id="285" name="Google Shape;285;ge2f798f3a5_0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6000" y="2283149"/>
            <a:ext cx="4271975" cy="264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ge2f798f3a5_0_56"/>
          <p:cNvSpPr txBox="1"/>
          <p:nvPr/>
        </p:nvSpPr>
        <p:spPr>
          <a:xfrm>
            <a:off x="4495800" y="3226606"/>
            <a:ext cx="287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ge2f798f3a5_0_56"/>
          <p:cNvSpPr txBox="1"/>
          <p:nvPr/>
        </p:nvSpPr>
        <p:spPr>
          <a:xfrm>
            <a:off x="4495800" y="2818225"/>
            <a:ext cx="287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ge2f798f3a5_0_56"/>
          <p:cNvSpPr txBox="1"/>
          <p:nvPr/>
        </p:nvSpPr>
        <p:spPr>
          <a:xfrm>
            <a:off x="4495800" y="3662375"/>
            <a:ext cx="287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9" name="Google Shape;289;ge2f798f3a5_0_56"/>
          <p:cNvSpPr txBox="1"/>
          <p:nvPr/>
        </p:nvSpPr>
        <p:spPr>
          <a:xfrm>
            <a:off x="4495800" y="4098150"/>
            <a:ext cx="287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ge2f798f3a5_0_56"/>
          <p:cNvSpPr txBox="1"/>
          <p:nvPr/>
        </p:nvSpPr>
        <p:spPr>
          <a:xfrm>
            <a:off x="4495800" y="4516966"/>
            <a:ext cx="287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ge2f798f3a5_0_56"/>
          <p:cNvSpPr txBox="1"/>
          <p:nvPr/>
        </p:nvSpPr>
        <p:spPr>
          <a:xfrm>
            <a:off x="6952300" y="2628625"/>
            <a:ext cx="19845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Number of parameters:  5(N+1)+6 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si N = 4 -&gt; 31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ge2f798f3a5_0_56"/>
          <p:cNvSpPr txBox="1"/>
          <p:nvPr/>
        </p:nvSpPr>
        <p:spPr>
          <a:xfrm>
            <a:off x="5562600" y="3656425"/>
            <a:ext cx="287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\hat z_{i}=f_{i}(\beta_{io}+\beta_{i1}*x_{1}+\beta_{i2}*x_{2}+\beta_{i3}*x_{3}+\beta_{i4}*x_{4})" id="293" name="Google Shape;293;ge2f798f3a5_0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9425" y="1832375"/>
            <a:ext cx="7096125" cy="23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